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4" r:id="rId2"/>
    <p:sldId id="268" r:id="rId3"/>
    <p:sldId id="266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40"/>
  </p:normalViewPr>
  <p:slideViewPr>
    <p:cSldViewPr snapToGrid="0" snapToObjects="1">
      <p:cViewPr varScale="1">
        <p:scale>
          <a:sx n="90" d="100"/>
          <a:sy n="90" d="100"/>
        </p:scale>
        <p:origin x="232" y="6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443871-9064-4944-9B9D-6E38CFC88A1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E744BCB-F961-BE4E-897B-FE931239BC4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9EE6AF-0AA7-6C42-A5C5-0B943F5EA3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EA93E-C255-C34C-87FD-8B4B4C2730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AF1982-319F-F14C-82CA-F4651D7576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891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D28FE0-295E-5C4D-BAEC-DB6777B6C3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E3FF284-96E1-B448-B7D4-CA572B06AC6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EFD5B04-23F4-3B48-8099-88288CE83D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8CA8DC-C81B-B646-9FC0-02787065F0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B975B5-D73F-B644-A4FE-0F0A7E16B0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1592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DF6A30F-5E09-A04A-91EE-86AAFC769F1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542E4E2-E1D4-8D40-A183-AF33BE4F85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2551B2-E387-214A-AA33-64DF153CEB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92ABA5-C195-8146-BCC0-B39C4C954E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0F8BFC-DF2F-0248-A170-36F3482AEB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4954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A7A8C7-F209-3E49-875C-425A284CD4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431CC01-C10F-7847-BA8B-99770C5ACC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721318F-0E53-C94E-9166-3142F1551E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06CF9C-33F4-F34B-A8A9-66A8600099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D638FA2-BD2C-1340-A3BD-930D9EB0E0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8253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4DAA4D-7D3E-1A44-BD21-1AF9FFCCB9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1DE197-3E6C-AF42-A52E-DB5521C75C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70A343-F32D-1D41-B510-074DFF0F29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C34FC-D6C1-B049-8018-55C7B9E6BC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BC9CD1-56FB-DF4D-BC2A-69F115FF06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4609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A61B73-CC5E-B842-9663-8D3F292668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24FEFED-D3F6-7644-BF9F-94E966C0B32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E6ABDD2-E022-A346-8960-6888286321B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9E0BC95-E9D7-3C41-BC19-DFD21A711F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7F25388-E238-AF46-B38B-E92363D98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B46D57-4B2D-094A-8653-65C01184F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8214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016CF5-F9C1-954A-93B0-4A3D316B4B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86E843-A098-E14B-8C75-B9E674C648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59A05A4-23D7-4245-99D8-68403EDA1D3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6131FB7-29F8-0346-AFFA-8EEBE0EFC43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30CFA59-D537-2340-B27E-958C292D99F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9F414DB-B3CB-884A-AD51-A3054B536F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366A48A-26BE-9748-B8BF-A748E2ECBB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188BA3C-DA05-AF47-BE61-83610EAC10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8549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83356C-D089-7744-A895-F7589D7514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1B005E-CBEB-A245-AD4F-2ACC61AECD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26B7490-7389-B44A-B370-6A193550D3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27F14B8-6FD8-884A-BE3A-D8AE4BD9BB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8083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383E2D5-285E-8F4D-8A34-F4CC5BFABB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AE1DE8F-8FBB-DF48-8A54-E8058F5C1A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1E2798A-2967-FB49-BA42-AADC4CCD2C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2301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12F88B-82CB-2A41-9D33-B1E3E33936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7FB983-9C98-584B-8CDA-D261CE7F5D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0379955-C244-0A41-A4D2-ABAC006DCEB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B7F9B3-92EF-CD4B-8F93-7B256F8F9B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945FEF3-DE7B-CE48-9F08-81C7E54B09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945A863-4807-8547-96E8-078EC71F79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6587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AD97DB-A5C6-8147-AFBE-6B7C9413F5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CE33AC8-AE9D-CF40-9A01-D19106A642A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4CEC8BE-26DE-444B-9832-1230C2FEF5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EC3754-61DC-A44E-989F-3C185AAA4F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DDA75ED-4ADA-564A-9113-82D3CFC678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8342F46-DA81-BC4C-AF95-F06D53D950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2687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E3AD5AB-57CA-2144-A845-D77B0D9172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2EA4870-C727-8645-8961-0C97CB5CED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983EE3-1D4A-8B4C-9BDF-B64255FCFF4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085146-0BF9-7E45-AACD-59CE42CB07C4}" type="datetimeFigureOut">
              <a:rPr lang="en-US" smtClean="0"/>
              <a:t>6/4/18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A5F1FE-77AD-3F4E-ABE6-9DD1AD1728D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F243E7-1F27-3B40-A711-C64B980BEB9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30007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Rounded Rectangle 79">
            <a:extLst>
              <a:ext uri="{FF2B5EF4-FFF2-40B4-BE49-F238E27FC236}">
                <a16:creationId xmlns:a16="http://schemas.microsoft.com/office/drawing/2014/main" id="{68C23290-2D42-FC42-AFDF-B74F63FAB786}"/>
              </a:ext>
            </a:extLst>
          </p:cNvPr>
          <p:cNvSpPr/>
          <p:nvPr/>
        </p:nvSpPr>
        <p:spPr>
          <a:xfrm>
            <a:off x="1016000" y="1092200"/>
            <a:ext cx="9385300" cy="5156200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EBB81FF3-7606-0741-B4D6-988EF3262C07}"/>
              </a:ext>
            </a:extLst>
          </p:cNvPr>
          <p:cNvGrpSpPr/>
          <p:nvPr/>
        </p:nvGrpSpPr>
        <p:grpSpPr>
          <a:xfrm>
            <a:off x="3902914" y="1553826"/>
            <a:ext cx="1373475" cy="1226867"/>
            <a:chOff x="6793933" y="1069834"/>
            <a:chExt cx="1983526" cy="2466324"/>
          </a:xfrm>
        </p:grpSpPr>
        <p:sp>
          <p:nvSpPr>
            <p:cNvPr id="10" name="Rectangle 9">
              <a:extLst>
                <a:ext uri="{FF2B5EF4-FFF2-40B4-BE49-F238E27FC236}">
                  <a16:creationId xmlns:a16="http://schemas.microsoft.com/office/drawing/2014/main" id="{63E67AD9-4C3D-0D4D-9285-94B33417A12B}"/>
                </a:ext>
              </a:extLst>
            </p:cNvPr>
            <p:cNvSpPr/>
            <p:nvPr/>
          </p:nvSpPr>
          <p:spPr>
            <a:xfrm>
              <a:off x="6793933" y="1069834"/>
              <a:ext cx="1983526" cy="1723869"/>
            </a:xfrm>
            <a:prstGeom prst="rect">
              <a:avLst/>
            </a:prstGeom>
            <a:noFill/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1" name="Triangle 10">
              <a:extLst>
                <a:ext uri="{FF2B5EF4-FFF2-40B4-BE49-F238E27FC236}">
                  <a16:creationId xmlns:a16="http://schemas.microsoft.com/office/drawing/2014/main" id="{D1D6D7A8-FA69-6747-B868-2C517F6C725C}"/>
                </a:ext>
              </a:extLst>
            </p:cNvPr>
            <p:cNvSpPr/>
            <p:nvPr/>
          </p:nvSpPr>
          <p:spPr>
            <a:xfrm>
              <a:off x="6959973" y="1219937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E366709D-ACD0-0E41-B667-1E0C8FA674F6}"/>
                </a:ext>
              </a:extLst>
            </p:cNvPr>
            <p:cNvSpPr txBox="1"/>
            <p:nvPr/>
          </p:nvSpPr>
          <p:spPr>
            <a:xfrm>
              <a:off x="6793933" y="2793704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Farmer</a:t>
              </a: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BD7C7F73-7FB4-9C42-9F0F-13E66407C226}"/>
              </a:ext>
            </a:extLst>
          </p:cNvPr>
          <p:cNvGrpSpPr/>
          <p:nvPr/>
        </p:nvGrpSpPr>
        <p:grpSpPr>
          <a:xfrm>
            <a:off x="3063678" y="2842140"/>
            <a:ext cx="1265744" cy="1276280"/>
            <a:chOff x="2613819" y="3505530"/>
            <a:chExt cx="1983526" cy="2425872"/>
          </a:xfrm>
        </p:grpSpPr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1645C1A4-BB75-7244-8103-49D1311453AC}"/>
                </a:ext>
              </a:extLst>
            </p:cNvPr>
            <p:cNvSpPr/>
            <p:nvPr/>
          </p:nvSpPr>
          <p:spPr>
            <a:xfrm>
              <a:off x="2613819" y="3505530"/>
              <a:ext cx="1983526" cy="1723869"/>
            </a:xfrm>
            <a:prstGeom prst="rect">
              <a:avLst/>
            </a:prstGeom>
            <a:noFill/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4" name="Triangle 13">
              <a:extLst>
                <a:ext uri="{FF2B5EF4-FFF2-40B4-BE49-F238E27FC236}">
                  <a16:creationId xmlns:a16="http://schemas.microsoft.com/office/drawing/2014/main" id="{4A5A9BBE-186F-0544-90BF-FAA6C3443FAB}"/>
                </a:ext>
              </a:extLst>
            </p:cNvPr>
            <p:cNvSpPr/>
            <p:nvPr/>
          </p:nvSpPr>
          <p:spPr>
            <a:xfrm>
              <a:off x="2779859" y="3655633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39614788-C536-0446-9B42-EEA3F2081F38}"/>
                </a:ext>
              </a:extLst>
            </p:cNvPr>
            <p:cNvSpPr txBox="1"/>
            <p:nvPr/>
          </p:nvSpPr>
          <p:spPr>
            <a:xfrm>
              <a:off x="2613819" y="5229399"/>
              <a:ext cx="1983526" cy="7020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Shipper</a:t>
              </a:r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81299169-74B3-884B-97A7-571590EDEFEC}"/>
              </a:ext>
            </a:extLst>
          </p:cNvPr>
          <p:cNvGrpSpPr/>
          <p:nvPr/>
        </p:nvGrpSpPr>
        <p:grpSpPr>
          <a:xfrm>
            <a:off x="2227390" y="1553826"/>
            <a:ext cx="1239724" cy="1226867"/>
            <a:chOff x="4061619" y="1070571"/>
            <a:chExt cx="1983526" cy="2466324"/>
          </a:xfrm>
        </p:grpSpPr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7C5BC93F-45FC-4A47-A257-027004F35A6A}"/>
                </a:ext>
              </a:extLst>
            </p:cNvPr>
            <p:cNvGrpSpPr/>
            <p:nvPr/>
          </p:nvGrpSpPr>
          <p:grpSpPr>
            <a:xfrm>
              <a:off x="4061619" y="1070571"/>
              <a:ext cx="1983526" cy="1723869"/>
              <a:chOff x="4061619" y="1070571"/>
              <a:chExt cx="1983526" cy="1723869"/>
            </a:xfrm>
          </p:grpSpPr>
          <p:sp>
            <p:nvSpPr>
              <p:cNvPr id="28" name="Rectangle 27">
                <a:extLst>
                  <a:ext uri="{FF2B5EF4-FFF2-40B4-BE49-F238E27FC236}">
                    <a16:creationId xmlns:a16="http://schemas.microsoft.com/office/drawing/2014/main" id="{2D6D17DA-F548-5A4E-882E-2F67502E3941}"/>
                  </a:ext>
                </a:extLst>
              </p:cNvPr>
              <p:cNvSpPr/>
              <p:nvPr/>
            </p:nvSpPr>
            <p:spPr>
              <a:xfrm>
                <a:off x="4061619" y="1070571"/>
                <a:ext cx="1983526" cy="1723869"/>
              </a:xfrm>
              <a:prstGeom prst="rect">
                <a:avLst/>
              </a:prstGeom>
              <a:noFill/>
              <a:ln w="12700" cap="flat">
                <a:noFill/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29" name="Triangle 28">
                <a:extLst>
                  <a:ext uri="{FF2B5EF4-FFF2-40B4-BE49-F238E27FC236}">
                    <a16:creationId xmlns:a16="http://schemas.microsoft.com/office/drawing/2014/main" id="{4A34C322-CDCB-AE45-8404-99F0740DCB0E}"/>
                  </a:ext>
                </a:extLst>
              </p:cNvPr>
              <p:cNvSpPr/>
              <p:nvPr/>
            </p:nvSpPr>
            <p:spPr>
              <a:xfrm>
                <a:off x="4227659" y="1220674"/>
                <a:ext cx="1651445" cy="1423659"/>
              </a:xfrm>
              <a:prstGeom prst="triangle">
                <a:avLst/>
              </a:prstGeom>
              <a:solidFill>
                <a:srgbClr val="4C8FC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288000" numCol="1" anchor="ctr">
                <a:noAutofit/>
              </a:bodyPr>
              <a:lstStyle/>
              <a:p>
                <a:pPr algn="ctr"/>
                <a:r>
                  <a:rPr lang="en-US" sz="1400" b="1" dirty="0">
                    <a:solidFill>
                      <a:srgbClr val="FFFFFF"/>
                    </a:solidFill>
                  </a:rPr>
                  <a:t>ORG</a:t>
                </a:r>
              </a:p>
            </p:txBody>
          </p:sp>
        </p:grp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12854A9B-806D-4644-AE04-80F7CB178F1A}"/>
                </a:ext>
              </a:extLst>
            </p:cNvPr>
            <p:cNvSpPr txBox="1"/>
            <p:nvPr/>
          </p:nvSpPr>
          <p:spPr>
            <a:xfrm>
              <a:off x="4061619" y="2794441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Distributor</a:t>
              </a: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555C43E3-F2E1-874C-8200-3D2CC1724C1E}"/>
              </a:ext>
            </a:extLst>
          </p:cNvPr>
          <p:cNvGrpSpPr/>
          <p:nvPr/>
        </p:nvGrpSpPr>
        <p:grpSpPr>
          <a:xfrm>
            <a:off x="2219084" y="4687369"/>
            <a:ext cx="1239724" cy="1226867"/>
            <a:chOff x="4061619" y="1070571"/>
            <a:chExt cx="1983526" cy="2466324"/>
          </a:xfrm>
        </p:grpSpPr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61CDD0F6-3676-CE48-AC7D-33D8A76EB45C}"/>
                </a:ext>
              </a:extLst>
            </p:cNvPr>
            <p:cNvGrpSpPr/>
            <p:nvPr/>
          </p:nvGrpSpPr>
          <p:grpSpPr>
            <a:xfrm>
              <a:off x="4061619" y="1070571"/>
              <a:ext cx="1983526" cy="1723869"/>
              <a:chOff x="4061619" y="1070571"/>
              <a:chExt cx="1983526" cy="1723869"/>
            </a:xfrm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69B2D7B-00A0-C446-8883-9881C40C4A1D}"/>
                  </a:ext>
                </a:extLst>
              </p:cNvPr>
              <p:cNvSpPr/>
              <p:nvPr/>
            </p:nvSpPr>
            <p:spPr>
              <a:xfrm>
                <a:off x="4061619" y="1070571"/>
                <a:ext cx="1983526" cy="1723869"/>
              </a:xfrm>
              <a:prstGeom prst="rect">
                <a:avLst/>
              </a:prstGeom>
              <a:noFill/>
              <a:ln w="12700" cap="flat">
                <a:noFill/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" name="Triangle 7">
                <a:extLst>
                  <a:ext uri="{FF2B5EF4-FFF2-40B4-BE49-F238E27FC236}">
                    <a16:creationId xmlns:a16="http://schemas.microsoft.com/office/drawing/2014/main" id="{17DBB2DA-CED8-B64E-98FA-B416C4B0F416}"/>
                  </a:ext>
                </a:extLst>
              </p:cNvPr>
              <p:cNvSpPr/>
              <p:nvPr/>
            </p:nvSpPr>
            <p:spPr>
              <a:xfrm>
                <a:off x="4227659" y="1220674"/>
                <a:ext cx="1651445" cy="1423659"/>
              </a:xfrm>
              <a:prstGeom prst="triangle">
                <a:avLst/>
              </a:prstGeom>
              <a:solidFill>
                <a:srgbClr val="4C8FC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288000" numCol="1" anchor="ctr">
                <a:noAutofit/>
              </a:bodyPr>
              <a:lstStyle/>
              <a:p>
                <a:pPr algn="ctr"/>
                <a:r>
                  <a:rPr lang="en-US" sz="1400" b="1" dirty="0">
                    <a:solidFill>
                      <a:srgbClr val="FFFFFF"/>
                    </a:solidFill>
                  </a:rPr>
                  <a:t>ORG</a:t>
                </a:r>
              </a:p>
            </p:txBody>
          </p:sp>
        </p:grp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26705763-CD5D-2949-8B99-A2FC77F3E909}"/>
                </a:ext>
              </a:extLst>
            </p:cNvPr>
            <p:cNvSpPr txBox="1"/>
            <p:nvPr/>
          </p:nvSpPr>
          <p:spPr>
            <a:xfrm>
              <a:off x="4061619" y="2794441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Distributor</a:t>
              </a:r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DDD80075-FEC8-CA46-B412-AA4E0B19F72B}"/>
              </a:ext>
            </a:extLst>
          </p:cNvPr>
          <p:cNvGrpSpPr/>
          <p:nvPr/>
        </p:nvGrpSpPr>
        <p:grpSpPr>
          <a:xfrm>
            <a:off x="4119198" y="4687369"/>
            <a:ext cx="1262276" cy="1189506"/>
            <a:chOff x="1470819" y="1069834"/>
            <a:chExt cx="1983526" cy="2500143"/>
          </a:xfrm>
        </p:grpSpPr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52FC8667-F7EB-0E4C-8584-156CCD657194}"/>
                </a:ext>
              </a:extLst>
            </p:cNvPr>
            <p:cNvSpPr/>
            <p:nvPr/>
          </p:nvSpPr>
          <p:spPr>
            <a:xfrm>
              <a:off x="1470819" y="1069834"/>
              <a:ext cx="1983526" cy="1723869"/>
            </a:xfrm>
            <a:prstGeom prst="rect">
              <a:avLst/>
            </a:prstGeom>
            <a:noFill/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4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4" name="Triangle 33">
              <a:extLst>
                <a:ext uri="{FF2B5EF4-FFF2-40B4-BE49-F238E27FC236}">
                  <a16:creationId xmlns:a16="http://schemas.microsoft.com/office/drawing/2014/main" id="{8E3E5749-C8DB-4849-B288-FE2068C5C261}"/>
                </a:ext>
              </a:extLst>
            </p:cNvPr>
            <p:cNvSpPr/>
            <p:nvPr/>
          </p:nvSpPr>
          <p:spPr>
            <a:xfrm>
              <a:off x="1636859" y="1219937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F9AB7C61-E063-0C4E-8F3B-DB22B9B47C74}"/>
                </a:ext>
              </a:extLst>
            </p:cNvPr>
            <p:cNvSpPr txBox="1"/>
            <p:nvPr/>
          </p:nvSpPr>
          <p:spPr>
            <a:xfrm>
              <a:off x="1470819" y="2793703"/>
              <a:ext cx="1983526" cy="7762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Wholesaler</a:t>
              </a: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8D27D9AB-F5FF-7045-BA97-B825E81E7D25}"/>
              </a:ext>
            </a:extLst>
          </p:cNvPr>
          <p:cNvGrpSpPr/>
          <p:nvPr/>
        </p:nvGrpSpPr>
        <p:grpSpPr>
          <a:xfrm>
            <a:off x="6428703" y="2509097"/>
            <a:ext cx="1413990" cy="1374995"/>
            <a:chOff x="1385123" y="1069834"/>
            <a:chExt cx="2069222" cy="2388149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11C42302-7335-794C-913B-570C1648ACAC}"/>
                </a:ext>
              </a:extLst>
            </p:cNvPr>
            <p:cNvSpPr/>
            <p:nvPr/>
          </p:nvSpPr>
          <p:spPr>
            <a:xfrm>
              <a:off x="1470819" y="1069834"/>
              <a:ext cx="1983526" cy="1723869"/>
            </a:xfrm>
            <a:prstGeom prst="rect">
              <a:avLst/>
            </a:prstGeom>
            <a:noFill/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4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" name="Triangle 4">
              <a:extLst>
                <a:ext uri="{FF2B5EF4-FFF2-40B4-BE49-F238E27FC236}">
                  <a16:creationId xmlns:a16="http://schemas.microsoft.com/office/drawing/2014/main" id="{65FCA395-E7AA-AD46-AC44-2FE3915EDB9A}"/>
                </a:ext>
              </a:extLst>
            </p:cNvPr>
            <p:cNvSpPr/>
            <p:nvPr/>
          </p:nvSpPr>
          <p:spPr>
            <a:xfrm>
              <a:off x="1636859" y="1219937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82E705C-5959-894C-AF1B-B0B44009B840}"/>
                </a:ext>
              </a:extLst>
            </p:cNvPr>
            <p:cNvSpPr txBox="1"/>
            <p:nvPr/>
          </p:nvSpPr>
          <p:spPr>
            <a:xfrm>
              <a:off x="1385123" y="2816512"/>
              <a:ext cx="1983526" cy="6414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Wholesaler</a:t>
              </a: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07B84A86-A82D-C344-ACE7-3165C1FB52B6}"/>
              </a:ext>
            </a:extLst>
          </p:cNvPr>
          <p:cNvGrpSpPr/>
          <p:nvPr/>
        </p:nvGrpSpPr>
        <p:grpSpPr>
          <a:xfrm>
            <a:off x="8237737" y="2509097"/>
            <a:ext cx="1448044" cy="1296379"/>
            <a:chOff x="5683590" y="3495381"/>
            <a:chExt cx="1983526" cy="2410652"/>
          </a:xfrm>
        </p:grpSpPr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24498FC9-8E52-BC4F-8DAE-8EFAEF5E4C5F}"/>
                </a:ext>
              </a:extLst>
            </p:cNvPr>
            <p:cNvSpPr/>
            <p:nvPr/>
          </p:nvSpPr>
          <p:spPr>
            <a:xfrm>
              <a:off x="5683590" y="3495381"/>
              <a:ext cx="1983526" cy="1723869"/>
            </a:xfrm>
            <a:prstGeom prst="rect">
              <a:avLst/>
            </a:prstGeom>
            <a:noFill/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7" name="Triangle 16">
              <a:extLst>
                <a:ext uri="{FF2B5EF4-FFF2-40B4-BE49-F238E27FC236}">
                  <a16:creationId xmlns:a16="http://schemas.microsoft.com/office/drawing/2014/main" id="{9178240F-D188-3F40-8DEE-D106FED3D07B}"/>
                </a:ext>
              </a:extLst>
            </p:cNvPr>
            <p:cNvSpPr/>
            <p:nvPr/>
          </p:nvSpPr>
          <p:spPr>
            <a:xfrm>
              <a:off x="5849630" y="3645484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CBF308D4-2D7C-2E4F-9BB1-EB7940184BA5}"/>
                </a:ext>
              </a:extLst>
            </p:cNvPr>
            <p:cNvSpPr txBox="1"/>
            <p:nvPr/>
          </p:nvSpPr>
          <p:spPr>
            <a:xfrm>
              <a:off x="5683590" y="5219250"/>
              <a:ext cx="1983526" cy="68678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/>
                <a:t>Retailer</a:t>
              </a:r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EFF524E0-462E-0E40-A759-B9DC57B301C1}"/>
              </a:ext>
            </a:extLst>
          </p:cNvPr>
          <p:cNvSpPr txBox="1"/>
          <p:nvPr/>
        </p:nvSpPr>
        <p:spPr>
          <a:xfrm>
            <a:off x="1701801" y="82126"/>
            <a:ext cx="81280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/>
              <a:t>Private data collections</a:t>
            </a:r>
          </a:p>
          <a:p>
            <a:pPr algn="ctr"/>
            <a:r>
              <a:rPr lang="en-US" sz="3200" dirty="0"/>
              <a:t>(PDC)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BC21F61A-F3B1-C146-8B37-5F325F79B876}"/>
              </a:ext>
            </a:extLst>
          </p:cNvPr>
          <p:cNvSpPr txBox="1"/>
          <p:nvPr/>
        </p:nvSpPr>
        <p:spPr>
          <a:xfrm>
            <a:off x="3458808" y="4774095"/>
            <a:ext cx="7646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PDC2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6A58604A-685A-5A4D-B93D-32FBF3ACF80D}"/>
              </a:ext>
            </a:extLst>
          </p:cNvPr>
          <p:cNvSpPr txBox="1"/>
          <p:nvPr/>
        </p:nvSpPr>
        <p:spPr>
          <a:xfrm>
            <a:off x="3368753" y="1615283"/>
            <a:ext cx="70758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PDC1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56301DE7-1E8C-394F-B085-2B9A5C6B5200}"/>
              </a:ext>
            </a:extLst>
          </p:cNvPr>
          <p:cNvSpPr txBox="1"/>
          <p:nvPr/>
        </p:nvSpPr>
        <p:spPr>
          <a:xfrm>
            <a:off x="7646522" y="2590353"/>
            <a:ext cx="76465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PDC3</a:t>
            </a:r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784939D4-20E0-7D46-9660-846C77C4BCE5}"/>
              </a:ext>
            </a:extLst>
          </p:cNvPr>
          <p:cNvGrpSpPr/>
          <p:nvPr/>
        </p:nvGrpSpPr>
        <p:grpSpPr>
          <a:xfrm>
            <a:off x="7401374" y="3812458"/>
            <a:ext cx="1265744" cy="1276280"/>
            <a:chOff x="2613819" y="3505530"/>
            <a:chExt cx="1983526" cy="2425872"/>
          </a:xfrm>
        </p:grpSpPr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F7C53E13-2B45-3E4E-BBC4-9F57643C7FB0}"/>
                </a:ext>
              </a:extLst>
            </p:cNvPr>
            <p:cNvSpPr/>
            <p:nvPr/>
          </p:nvSpPr>
          <p:spPr>
            <a:xfrm>
              <a:off x="2613819" y="3505530"/>
              <a:ext cx="1983526" cy="1723869"/>
            </a:xfrm>
            <a:prstGeom prst="rect">
              <a:avLst/>
            </a:prstGeom>
            <a:noFill/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9" name="Triangle 58">
              <a:extLst>
                <a:ext uri="{FF2B5EF4-FFF2-40B4-BE49-F238E27FC236}">
                  <a16:creationId xmlns:a16="http://schemas.microsoft.com/office/drawing/2014/main" id="{8C84CEA8-0C87-684E-A405-CDAE1D92217B}"/>
                </a:ext>
              </a:extLst>
            </p:cNvPr>
            <p:cNvSpPr/>
            <p:nvPr/>
          </p:nvSpPr>
          <p:spPr>
            <a:xfrm>
              <a:off x="2779859" y="3655633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9A5F1317-F678-0C48-9D60-3FC4D71EB380}"/>
                </a:ext>
              </a:extLst>
            </p:cNvPr>
            <p:cNvSpPr txBox="1"/>
            <p:nvPr/>
          </p:nvSpPr>
          <p:spPr>
            <a:xfrm>
              <a:off x="2613819" y="5229399"/>
              <a:ext cx="1983526" cy="7020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Shipper</a:t>
              </a:r>
            </a:p>
          </p:txBody>
        </p:sp>
      </p:grpSp>
      <p:sp>
        <p:nvSpPr>
          <p:cNvPr id="81" name="TextBox 80">
            <a:extLst>
              <a:ext uri="{FF2B5EF4-FFF2-40B4-BE49-F238E27FC236}">
                <a16:creationId xmlns:a16="http://schemas.microsoft.com/office/drawing/2014/main" id="{636668D4-8625-954D-A11F-FAC94A6A622A}"/>
              </a:ext>
            </a:extLst>
          </p:cNvPr>
          <p:cNvSpPr txBox="1"/>
          <p:nvPr/>
        </p:nvSpPr>
        <p:spPr>
          <a:xfrm>
            <a:off x="8176430" y="5692209"/>
            <a:ext cx="117653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channel1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A22B2BE1-CC40-0445-A937-A169F21202C6}"/>
              </a:ext>
            </a:extLst>
          </p:cNvPr>
          <p:cNvCxnSpPr>
            <a:cxnSpLocks/>
            <a:endCxn id="14" idx="0"/>
          </p:cNvCxnSpPr>
          <p:nvPr/>
        </p:nvCxnSpPr>
        <p:spPr>
          <a:xfrm>
            <a:off x="3696550" y="1967696"/>
            <a:ext cx="0" cy="95341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C6C63B35-143A-4D4D-8036-E57920167C0C}"/>
              </a:ext>
            </a:extLst>
          </p:cNvPr>
          <p:cNvCxnSpPr>
            <a:cxnSpLocks/>
            <a:endCxn id="29" idx="5"/>
          </p:cNvCxnSpPr>
          <p:nvPr/>
        </p:nvCxnSpPr>
        <p:spPr>
          <a:xfrm flipH="1">
            <a:off x="3105295" y="1967696"/>
            <a:ext cx="1224128" cy="14896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D098E822-CBAC-EE48-A0BF-054448D8EE1E}"/>
              </a:ext>
            </a:extLst>
          </p:cNvPr>
          <p:cNvCxnSpPr>
            <a:cxnSpLocks/>
            <a:stCxn id="34" idx="1"/>
          </p:cNvCxnSpPr>
          <p:nvPr/>
        </p:nvCxnSpPr>
        <p:spPr>
          <a:xfrm flipH="1" flipV="1">
            <a:off x="3105296" y="5087972"/>
            <a:ext cx="1382304" cy="9483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B3B48078-5CED-714D-A567-9312E77BFB24}"/>
              </a:ext>
            </a:extLst>
          </p:cNvPr>
          <p:cNvCxnSpPr>
            <a:cxnSpLocks/>
            <a:stCxn id="17" idx="1"/>
          </p:cNvCxnSpPr>
          <p:nvPr/>
        </p:nvCxnSpPr>
        <p:spPr>
          <a:xfrm flipH="1" flipV="1">
            <a:off x="7407067" y="2958072"/>
            <a:ext cx="1253288" cy="1454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78815A91-9F00-9F40-9FEC-3654D9629795}"/>
              </a:ext>
            </a:extLst>
          </p:cNvPr>
          <p:cNvCxnSpPr>
            <a:cxnSpLocks/>
          </p:cNvCxnSpPr>
          <p:nvPr/>
        </p:nvCxnSpPr>
        <p:spPr>
          <a:xfrm>
            <a:off x="8028851" y="2949261"/>
            <a:ext cx="0" cy="953415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436760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3">
            <a:extLst>
              <a:ext uri="{FF2B5EF4-FFF2-40B4-BE49-F238E27FC236}">
                <a16:creationId xmlns:a16="http://schemas.microsoft.com/office/drawing/2014/main" id="{AF6007D5-B5F5-764D-8E5B-8FDCD290B41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989" y="426280"/>
            <a:ext cx="12022103" cy="5869589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 w="28575" cap="flat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marL="0" indent="0" algn="ctr">
              <a:buNone/>
            </a:pPr>
            <a:endParaRPr lang="en-US" sz="6000" b="1" dirty="0">
              <a:solidFill>
                <a:srgbClr val="FFFFFF"/>
              </a:solidFill>
            </a:endParaRPr>
          </a:p>
        </p:txBody>
      </p:sp>
      <p:sp>
        <p:nvSpPr>
          <p:cNvPr id="5" name="Shape">
            <a:extLst>
              <a:ext uri="{FF2B5EF4-FFF2-40B4-BE49-F238E27FC236}">
                <a16:creationId xmlns:a16="http://schemas.microsoft.com/office/drawing/2014/main" id="{34407B58-3364-5E40-A59A-59A0A8FB0BB1}"/>
              </a:ext>
            </a:extLst>
          </p:cNvPr>
          <p:cNvSpPr/>
          <p:nvPr/>
        </p:nvSpPr>
        <p:spPr>
          <a:xfrm>
            <a:off x="257418" y="2628901"/>
            <a:ext cx="3534622" cy="26326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17C4593D-7768-684E-A396-C71359B1F36D}"/>
              </a:ext>
            </a:extLst>
          </p:cNvPr>
          <p:cNvSpPr/>
          <p:nvPr/>
        </p:nvSpPr>
        <p:spPr>
          <a:xfrm>
            <a:off x="4224663" y="595651"/>
            <a:ext cx="1471613" cy="1413029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000" b="1" dirty="0">
                <a:solidFill>
                  <a:srgbClr val="FFFFFF"/>
                </a:solidFill>
              </a:rPr>
              <a:t>Peer0</a:t>
            </a:r>
          </a:p>
        </p:txBody>
      </p:sp>
      <p:sp>
        <p:nvSpPr>
          <p:cNvPr id="6" name="Can 5">
            <a:extLst>
              <a:ext uri="{FF2B5EF4-FFF2-40B4-BE49-F238E27FC236}">
                <a16:creationId xmlns:a16="http://schemas.microsoft.com/office/drawing/2014/main" id="{04508201-6096-F44A-A9AD-9A4FDD9F1712}"/>
              </a:ext>
            </a:extLst>
          </p:cNvPr>
          <p:cNvSpPr/>
          <p:nvPr/>
        </p:nvSpPr>
        <p:spPr>
          <a:xfrm>
            <a:off x="494506" y="2796730"/>
            <a:ext cx="2672775" cy="754142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u="sng" dirty="0">
                <a:solidFill>
                  <a:prstClr val="black"/>
                </a:solidFill>
              </a:rPr>
              <a:t>Channel State</a:t>
            </a:r>
          </a:p>
          <a:p>
            <a:pPr algn="ctr"/>
            <a:r>
              <a:rPr lang="en-US" sz="1600" dirty="0">
                <a:solidFill>
                  <a:prstClr val="black"/>
                </a:solidFill>
              </a:rPr>
              <a:t>hash(k1), hash(secret value</a:t>
            </a:r>
            <a:r>
              <a:rPr lang="en-US" sz="1400" dirty="0">
                <a:solidFill>
                  <a:prstClr val="black"/>
                </a:solidFill>
              </a:rPr>
              <a:t>)</a:t>
            </a:r>
          </a:p>
        </p:txBody>
      </p:sp>
      <p:sp>
        <p:nvSpPr>
          <p:cNvPr id="7" name="Can 6">
            <a:extLst>
              <a:ext uri="{FF2B5EF4-FFF2-40B4-BE49-F238E27FC236}">
                <a16:creationId xmlns:a16="http://schemas.microsoft.com/office/drawing/2014/main" id="{EFCECC73-0512-214C-9D37-0DEA249CDE0C}"/>
              </a:ext>
            </a:extLst>
          </p:cNvPr>
          <p:cNvSpPr/>
          <p:nvPr/>
        </p:nvSpPr>
        <p:spPr>
          <a:xfrm>
            <a:off x="398122" y="3718701"/>
            <a:ext cx="2839285" cy="1127071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u="sng" dirty="0">
              <a:solidFill>
                <a:prstClr val="black"/>
              </a:solidFill>
            </a:endParaRPr>
          </a:p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k1, secret value</a:t>
            </a:r>
          </a:p>
          <a:p>
            <a:pPr algn="ctr"/>
            <a:endParaRPr lang="en-US" sz="1000" u="sng" dirty="0">
              <a:solidFill>
                <a:prstClr val="black"/>
              </a:solidFill>
            </a:endParaRPr>
          </a:p>
        </p:txBody>
      </p:sp>
      <p:sp>
        <p:nvSpPr>
          <p:cNvPr id="9" name="Shape">
            <a:extLst>
              <a:ext uri="{FF2B5EF4-FFF2-40B4-BE49-F238E27FC236}">
                <a16:creationId xmlns:a16="http://schemas.microsoft.com/office/drawing/2014/main" id="{41D3593A-016B-DD42-8CC7-4B3ECE3C40A5}"/>
              </a:ext>
            </a:extLst>
          </p:cNvPr>
          <p:cNvSpPr/>
          <p:nvPr/>
        </p:nvSpPr>
        <p:spPr>
          <a:xfrm>
            <a:off x="4037551" y="1523673"/>
            <a:ext cx="849364" cy="9374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2400" b="1" dirty="0"/>
              <a:t>L</a:t>
            </a:r>
            <a:endParaRPr sz="2400" b="1" dirty="0"/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03622340-9AC4-DF4F-A2C5-125A6233EF7D}"/>
              </a:ext>
            </a:extLst>
          </p:cNvPr>
          <p:cNvCxnSpPr>
            <a:cxnSpLocks/>
          </p:cNvCxnSpPr>
          <p:nvPr/>
        </p:nvCxnSpPr>
        <p:spPr>
          <a:xfrm flipH="1">
            <a:off x="257419" y="1554972"/>
            <a:ext cx="3780132" cy="1073929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E21D2E90-AB93-0744-81EE-9391F616AF95}"/>
              </a:ext>
            </a:extLst>
          </p:cNvPr>
          <p:cNvCxnSpPr>
            <a:cxnSpLocks/>
          </p:cNvCxnSpPr>
          <p:nvPr/>
        </p:nvCxnSpPr>
        <p:spPr>
          <a:xfrm flipH="1">
            <a:off x="3792040" y="1554972"/>
            <a:ext cx="1069327" cy="107392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223379DB-5965-7941-9E43-DA337E402FE7}"/>
              </a:ext>
            </a:extLst>
          </p:cNvPr>
          <p:cNvCxnSpPr>
            <a:cxnSpLocks/>
          </p:cNvCxnSpPr>
          <p:nvPr/>
        </p:nvCxnSpPr>
        <p:spPr>
          <a:xfrm flipH="1">
            <a:off x="3792041" y="2244336"/>
            <a:ext cx="1091052" cy="2477566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4" name="Triangle 23">
            <a:extLst>
              <a:ext uri="{FF2B5EF4-FFF2-40B4-BE49-F238E27FC236}">
                <a16:creationId xmlns:a16="http://schemas.microsoft.com/office/drawing/2014/main" id="{D8D65CBA-FAED-894A-A632-60554630C91B}"/>
              </a:ext>
            </a:extLst>
          </p:cNvPr>
          <p:cNvSpPr/>
          <p:nvPr/>
        </p:nvSpPr>
        <p:spPr>
          <a:xfrm>
            <a:off x="4483148" y="4803459"/>
            <a:ext cx="1032170" cy="708196"/>
          </a:xfrm>
          <a:prstGeom prst="triangle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288000" numCol="1" anchor="ctr">
            <a:noAutofit/>
          </a:bodyPr>
          <a:lstStyle/>
          <a:p>
            <a:pPr algn="ctr"/>
            <a:r>
              <a:rPr lang="en-US" sz="1400" b="1" dirty="0">
                <a:solidFill>
                  <a:srgbClr val="FFFFFF"/>
                </a:solidFill>
              </a:rPr>
              <a:t>ORG1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98990955-5294-934E-9426-53378C77E7BD}"/>
              </a:ext>
            </a:extLst>
          </p:cNvPr>
          <p:cNvSpPr txBox="1"/>
          <p:nvPr/>
        </p:nvSpPr>
        <p:spPr>
          <a:xfrm>
            <a:off x="853805" y="1340761"/>
            <a:ext cx="27040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Authorized Peer</a:t>
            </a:r>
          </a:p>
        </p:txBody>
      </p:sp>
      <p:sp>
        <p:nvSpPr>
          <p:cNvPr id="90" name="Shape">
            <a:extLst>
              <a:ext uri="{FF2B5EF4-FFF2-40B4-BE49-F238E27FC236}">
                <a16:creationId xmlns:a16="http://schemas.microsoft.com/office/drawing/2014/main" id="{8D03ABFB-5B02-5542-AA06-868C8A6ADCE4}"/>
              </a:ext>
            </a:extLst>
          </p:cNvPr>
          <p:cNvSpPr/>
          <p:nvPr/>
        </p:nvSpPr>
        <p:spPr>
          <a:xfrm>
            <a:off x="6360912" y="2781301"/>
            <a:ext cx="3534622" cy="26326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91" name="Rounded Rectangle 90">
            <a:extLst>
              <a:ext uri="{FF2B5EF4-FFF2-40B4-BE49-F238E27FC236}">
                <a16:creationId xmlns:a16="http://schemas.microsoft.com/office/drawing/2014/main" id="{82172AF4-4ED9-8A4F-982B-9BC15903C909}"/>
              </a:ext>
            </a:extLst>
          </p:cNvPr>
          <p:cNvSpPr/>
          <p:nvPr/>
        </p:nvSpPr>
        <p:spPr>
          <a:xfrm>
            <a:off x="10328157" y="688091"/>
            <a:ext cx="1471613" cy="14130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000" b="1" dirty="0"/>
              <a:t>Peer1</a:t>
            </a:r>
          </a:p>
        </p:txBody>
      </p:sp>
      <p:sp>
        <p:nvSpPr>
          <p:cNvPr id="92" name="Can 91">
            <a:extLst>
              <a:ext uri="{FF2B5EF4-FFF2-40B4-BE49-F238E27FC236}">
                <a16:creationId xmlns:a16="http://schemas.microsoft.com/office/drawing/2014/main" id="{D0530192-A5A1-0243-AED5-990F498DB519}"/>
              </a:ext>
            </a:extLst>
          </p:cNvPr>
          <p:cNvSpPr/>
          <p:nvPr/>
        </p:nvSpPr>
        <p:spPr>
          <a:xfrm>
            <a:off x="6598000" y="2949130"/>
            <a:ext cx="2672775" cy="754142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u="sng" dirty="0">
                <a:solidFill>
                  <a:prstClr val="black"/>
                </a:solidFill>
              </a:rPr>
              <a:t>Channel State</a:t>
            </a:r>
          </a:p>
          <a:p>
            <a:pPr algn="ctr"/>
            <a:r>
              <a:rPr lang="en-US" sz="1600" dirty="0">
                <a:solidFill>
                  <a:prstClr val="black"/>
                </a:solidFill>
              </a:rPr>
              <a:t>hash(k1), hash</a:t>
            </a:r>
            <a:r>
              <a:rPr lang="en-US" sz="1600">
                <a:solidFill>
                  <a:prstClr val="black"/>
                </a:solidFill>
              </a:rPr>
              <a:t>(secret value</a:t>
            </a:r>
            <a:r>
              <a:rPr lang="en-US" sz="1400" dirty="0">
                <a:solidFill>
                  <a:prstClr val="black"/>
                </a:solidFill>
              </a:rPr>
              <a:t>)</a:t>
            </a:r>
          </a:p>
        </p:txBody>
      </p:sp>
      <p:sp>
        <p:nvSpPr>
          <p:cNvPr id="93" name="Shape">
            <a:extLst>
              <a:ext uri="{FF2B5EF4-FFF2-40B4-BE49-F238E27FC236}">
                <a16:creationId xmlns:a16="http://schemas.microsoft.com/office/drawing/2014/main" id="{51980B7E-6DBD-3A4F-B81E-3423F5D22864}"/>
              </a:ext>
            </a:extLst>
          </p:cNvPr>
          <p:cNvSpPr/>
          <p:nvPr/>
        </p:nvSpPr>
        <p:spPr>
          <a:xfrm>
            <a:off x="10141045" y="1676073"/>
            <a:ext cx="849364" cy="9374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24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L</a:t>
            </a:r>
            <a:endParaRPr sz="2400" b="1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cxnSp>
        <p:nvCxnSpPr>
          <p:cNvPr id="94" name="Straight Connector 93">
            <a:extLst>
              <a:ext uri="{FF2B5EF4-FFF2-40B4-BE49-F238E27FC236}">
                <a16:creationId xmlns:a16="http://schemas.microsoft.com/office/drawing/2014/main" id="{BF34E8A8-E47B-8640-A8FF-292363610B7B}"/>
              </a:ext>
            </a:extLst>
          </p:cNvPr>
          <p:cNvCxnSpPr>
            <a:cxnSpLocks/>
          </p:cNvCxnSpPr>
          <p:nvPr/>
        </p:nvCxnSpPr>
        <p:spPr>
          <a:xfrm flipH="1">
            <a:off x="6360913" y="1707372"/>
            <a:ext cx="3780132" cy="1073929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0F2BE44B-E67E-944D-B751-717A7DF0A71B}"/>
              </a:ext>
            </a:extLst>
          </p:cNvPr>
          <p:cNvCxnSpPr>
            <a:cxnSpLocks/>
          </p:cNvCxnSpPr>
          <p:nvPr/>
        </p:nvCxnSpPr>
        <p:spPr>
          <a:xfrm flipH="1">
            <a:off x="9895534" y="1707372"/>
            <a:ext cx="1069327" cy="107392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265DB643-3A70-B64A-A2B1-C183D1BD261F}"/>
              </a:ext>
            </a:extLst>
          </p:cNvPr>
          <p:cNvCxnSpPr>
            <a:cxnSpLocks/>
          </p:cNvCxnSpPr>
          <p:nvPr/>
        </p:nvCxnSpPr>
        <p:spPr>
          <a:xfrm flipH="1">
            <a:off x="9827769" y="2396844"/>
            <a:ext cx="1162640" cy="2492625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9" name="Triangle 98">
            <a:extLst>
              <a:ext uri="{FF2B5EF4-FFF2-40B4-BE49-F238E27FC236}">
                <a16:creationId xmlns:a16="http://schemas.microsoft.com/office/drawing/2014/main" id="{FF684994-6757-9F4E-BCB0-3A9A919C582F}"/>
              </a:ext>
            </a:extLst>
          </p:cNvPr>
          <p:cNvSpPr/>
          <p:nvPr/>
        </p:nvSpPr>
        <p:spPr>
          <a:xfrm>
            <a:off x="10586642" y="4835939"/>
            <a:ext cx="1032170" cy="708196"/>
          </a:xfrm>
          <a:prstGeom prst="triangle">
            <a:avLst/>
          </a:prstGeom>
          <a:solidFill>
            <a:schemeClr val="accent1">
              <a:lumMod val="20000"/>
              <a:lumOff val="80000"/>
            </a:schemeClr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288000" numCol="1" anchor="ctr">
            <a:noAutofit/>
          </a:bodyPr>
          <a:lstStyle/>
          <a:p>
            <a:pPr algn="ctr"/>
            <a:r>
              <a:rPr lang="en-US" sz="1400" b="1" dirty="0"/>
              <a:t>ORG2</a:t>
            </a:r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E41CE5E8-9FCA-8A4F-9BC6-FCBCC624E085}"/>
              </a:ext>
            </a:extLst>
          </p:cNvPr>
          <p:cNvSpPr txBox="1"/>
          <p:nvPr/>
        </p:nvSpPr>
        <p:spPr>
          <a:xfrm>
            <a:off x="6957299" y="1493161"/>
            <a:ext cx="27040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/>
              <a:t>Unauthorized Peer</a:t>
            </a:r>
          </a:p>
        </p:txBody>
      </p:sp>
      <p:sp>
        <p:nvSpPr>
          <p:cNvPr id="146" name="TextBox 145">
            <a:extLst>
              <a:ext uri="{FF2B5EF4-FFF2-40B4-BE49-F238E27FC236}">
                <a16:creationId xmlns:a16="http://schemas.microsoft.com/office/drawing/2014/main" id="{66D8BAC3-81B0-034C-BD09-0F78500CDADC}"/>
              </a:ext>
            </a:extLst>
          </p:cNvPr>
          <p:cNvSpPr txBox="1"/>
          <p:nvPr/>
        </p:nvSpPr>
        <p:spPr>
          <a:xfrm>
            <a:off x="9274352" y="5828227"/>
            <a:ext cx="12158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channel1</a:t>
            </a:r>
          </a:p>
        </p:txBody>
      </p:sp>
    </p:spTree>
    <p:extLst>
      <p:ext uri="{BB962C8B-B14F-4D97-AF65-F5344CB8AC3E}">
        <p14:creationId xmlns:p14="http://schemas.microsoft.com/office/powerpoint/2010/main" val="23049054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3">
            <a:extLst>
              <a:ext uri="{FF2B5EF4-FFF2-40B4-BE49-F238E27FC236}">
                <a16:creationId xmlns:a16="http://schemas.microsoft.com/office/drawing/2014/main" id="{AF6007D5-B5F5-764D-8E5B-8FDCD290B41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426280"/>
            <a:ext cx="11801475" cy="635793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 w="28575" cap="flat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marL="0" indent="0" algn="ctr">
              <a:buNone/>
            </a:pPr>
            <a:endParaRPr lang="en-US" sz="6000" b="1" dirty="0">
              <a:solidFill>
                <a:srgbClr val="FFFFFF"/>
              </a:solidFill>
            </a:endParaRP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66F278E6-01DC-B844-B2CE-11D2B3F38FCA}"/>
              </a:ext>
            </a:extLst>
          </p:cNvPr>
          <p:cNvCxnSpPr/>
          <p:nvPr/>
        </p:nvCxnSpPr>
        <p:spPr>
          <a:xfrm flipV="1">
            <a:off x="1471613" y="2461072"/>
            <a:ext cx="4454577" cy="39846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hape">
            <a:extLst>
              <a:ext uri="{FF2B5EF4-FFF2-40B4-BE49-F238E27FC236}">
                <a16:creationId xmlns:a16="http://schemas.microsoft.com/office/drawing/2014/main" id="{34407B58-3364-5E40-A59A-59A0A8FB0BB1}"/>
              </a:ext>
            </a:extLst>
          </p:cNvPr>
          <p:cNvSpPr/>
          <p:nvPr/>
        </p:nvSpPr>
        <p:spPr>
          <a:xfrm>
            <a:off x="1471613" y="2628901"/>
            <a:ext cx="4729162" cy="40433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17C4593D-7768-684E-A396-C71359B1F36D}"/>
              </a:ext>
            </a:extLst>
          </p:cNvPr>
          <p:cNvSpPr/>
          <p:nvPr/>
        </p:nvSpPr>
        <p:spPr>
          <a:xfrm>
            <a:off x="6488164" y="445751"/>
            <a:ext cx="1471613" cy="1413029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000" b="1" dirty="0">
                <a:solidFill>
                  <a:srgbClr val="FFFFFF"/>
                </a:solidFill>
              </a:rPr>
              <a:t>Peer</a:t>
            </a:r>
          </a:p>
        </p:txBody>
      </p:sp>
      <p:sp>
        <p:nvSpPr>
          <p:cNvPr id="6" name="Can 5">
            <a:extLst>
              <a:ext uri="{FF2B5EF4-FFF2-40B4-BE49-F238E27FC236}">
                <a16:creationId xmlns:a16="http://schemas.microsoft.com/office/drawing/2014/main" id="{04508201-6096-F44A-A9AD-9A4FDD9F1712}"/>
              </a:ext>
            </a:extLst>
          </p:cNvPr>
          <p:cNvSpPr/>
          <p:nvPr/>
        </p:nvSpPr>
        <p:spPr>
          <a:xfrm>
            <a:off x="2188384" y="2796730"/>
            <a:ext cx="2672775" cy="754142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u="sng" dirty="0">
                <a:solidFill>
                  <a:prstClr val="black"/>
                </a:solidFill>
              </a:rPr>
              <a:t>Channel State</a:t>
            </a:r>
          </a:p>
        </p:txBody>
      </p:sp>
      <p:sp>
        <p:nvSpPr>
          <p:cNvPr id="7" name="Can 6">
            <a:extLst>
              <a:ext uri="{FF2B5EF4-FFF2-40B4-BE49-F238E27FC236}">
                <a16:creationId xmlns:a16="http://schemas.microsoft.com/office/drawing/2014/main" id="{EFCECC73-0512-214C-9D37-0DEA249CDE0C}"/>
              </a:ext>
            </a:extLst>
          </p:cNvPr>
          <p:cNvSpPr/>
          <p:nvPr/>
        </p:nvSpPr>
        <p:spPr>
          <a:xfrm>
            <a:off x="2166950" y="3718701"/>
            <a:ext cx="2839285" cy="1127071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u="sng" dirty="0">
              <a:solidFill>
                <a:prstClr val="black"/>
              </a:solidFill>
            </a:endParaRPr>
          </a:p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Distributor-Farmer-</a:t>
            </a:r>
          </a:p>
          <a:p>
            <a:pPr algn="ctr"/>
            <a:r>
              <a:rPr lang="en-US" sz="16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Shipper</a:t>
            </a:r>
          </a:p>
          <a:p>
            <a:pPr algn="ctr"/>
            <a:endParaRPr lang="en-US" sz="1000" u="sng" dirty="0">
              <a:solidFill>
                <a:prstClr val="black"/>
              </a:solidFill>
            </a:endParaRPr>
          </a:p>
        </p:txBody>
      </p:sp>
      <p:sp>
        <p:nvSpPr>
          <p:cNvPr id="8" name="Can 7">
            <a:extLst>
              <a:ext uri="{FF2B5EF4-FFF2-40B4-BE49-F238E27FC236}">
                <a16:creationId xmlns:a16="http://schemas.microsoft.com/office/drawing/2014/main" id="{2EE6FE82-516E-5A42-96FF-3DD8B1642888}"/>
              </a:ext>
            </a:extLst>
          </p:cNvPr>
          <p:cNvSpPr/>
          <p:nvPr/>
        </p:nvSpPr>
        <p:spPr>
          <a:xfrm>
            <a:off x="2166950" y="5013601"/>
            <a:ext cx="2839285" cy="1127071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u="sng" dirty="0">
              <a:solidFill>
                <a:prstClr val="black"/>
              </a:solidFill>
            </a:endParaRPr>
          </a:p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Distributor-Wholesaler</a:t>
            </a:r>
          </a:p>
          <a:p>
            <a:pPr algn="ctr"/>
            <a:endParaRPr lang="en-US" sz="1000" u="sng" dirty="0">
              <a:solidFill>
                <a:prstClr val="black"/>
              </a:solidFill>
            </a:endParaRPr>
          </a:p>
        </p:txBody>
      </p:sp>
      <p:sp>
        <p:nvSpPr>
          <p:cNvPr id="9" name="Shape">
            <a:extLst>
              <a:ext uri="{FF2B5EF4-FFF2-40B4-BE49-F238E27FC236}">
                <a16:creationId xmlns:a16="http://schemas.microsoft.com/office/drawing/2014/main" id="{41D3593A-016B-DD42-8CC7-4B3ECE3C40A5}"/>
              </a:ext>
            </a:extLst>
          </p:cNvPr>
          <p:cNvSpPr/>
          <p:nvPr/>
        </p:nvSpPr>
        <p:spPr>
          <a:xfrm>
            <a:off x="5926190" y="1554972"/>
            <a:ext cx="849364" cy="9374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2400" b="1" dirty="0"/>
              <a:t>L</a:t>
            </a:r>
            <a:endParaRPr sz="2400" b="1" dirty="0"/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03622340-9AC4-DF4F-A2C5-125A6233EF7D}"/>
              </a:ext>
            </a:extLst>
          </p:cNvPr>
          <p:cNvCxnSpPr/>
          <p:nvPr/>
        </p:nvCxnSpPr>
        <p:spPr>
          <a:xfrm flipH="1">
            <a:off x="1471613" y="1554972"/>
            <a:ext cx="4454577" cy="1073929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E21D2E90-AB93-0744-81EE-9391F616AF95}"/>
              </a:ext>
            </a:extLst>
          </p:cNvPr>
          <p:cNvCxnSpPr/>
          <p:nvPr/>
        </p:nvCxnSpPr>
        <p:spPr>
          <a:xfrm flipH="1">
            <a:off x="6200775" y="1554972"/>
            <a:ext cx="574779" cy="107392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223379DB-5965-7941-9E43-DA337E402FE7}"/>
              </a:ext>
            </a:extLst>
          </p:cNvPr>
          <p:cNvCxnSpPr>
            <a:cxnSpLocks/>
          </p:cNvCxnSpPr>
          <p:nvPr/>
        </p:nvCxnSpPr>
        <p:spPr>
          <a:xfrm flipH="1">
            <a:off x="6200776" y="2308485"/>
            <a:ext cx="574778" cy="359764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pSp>
        <p:nvGrpSpPr>
          <p:cNvPr id="20" name="Group 19">
            <a:extLst>
              <a:ext uri="{FF2B5EF4-FFF2-40B4-BE49-F238E27FC236}">
                <a16:creationId xmlns:a16="http://schemas.microsoft.com/office/drawing/2014/main" id="{E365090E-3149-A24A-82BE-0FFD119C31BD}"/>
              </a:ext>
            </a:extLst>
          </p:cNvPr>
          <p:cNvGrpSpPr/>
          <p:nvPr/>
        </p:nvGrpSpPr>
        <p:grpSpPr>
          <a:xfrm>
            <a:off x="8615376" y="4274778"/>
            <a:ext cx="2205024" cy="1568598"/>
            <a:chOff x="3902543" y="989531"/>
            <a:chExt cx="2918389" cy="2547364"/>
          </a:xfrm>
        </p:grpSpPr>
        <p:sp>
          <p:nvSpPr>
            <p:cNvPr id="24" name="Triangle 23">
              <a:extLst>
                <a:ext uri="{FF2B5EF4-FFF2-40B4-BE49-F238E27FC236}">
                  <a16:creationId xmlns:a16="http://schemas.microsoft.com/office/drawing/2014/main" id="{D8D65CBA-FAED-894A-A632-60554630C91B}"/>
                </a:ext>
              </a:extLst>
            </p:cNvPr>
            <p:cNvSpPr/>
            <p:nvPr/>
          </p:nvSpPr>
          <p:spPr>
            <a:xfrm>
              <a:off x="3902543" y="989531"/>
              <a:ext cx="2918389" cy="2547364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Org</a:t>
              </a:r>
            </a:p>
            <a:p>
              <a:pPr algn="ctr"/>
              <a:r>
                <a:rPr lang="en-US" sz="1400" b="1" i="1" dirty="0">
                  <a:solidFill>
                    <a:schemeClr val="tx1">
                      <a:lumMod val="95000"/>
                      <a:lumOff val="5000"/>
                    </a:schemeClr>
                  </a:solidFill>
                </a:rPr>
                <a:t>(Distributor)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A79EB10E-7E70-4044-A0EE-C57506E74641}"/>
                </a:ext>
              </a:extLst>
            </p:cNvPr>
            <p:cNvSpPr txBox="1"/>
            <p:nvPr/>
          </p:nvSpPr>
          <p:spPr>
            <a:xfrm>
              <a:off x="4061619" y="2794441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endParaRPr lang="en-US" b="1" dirty="0">
                <a:solidFill>
                  <a:schemeClr val="accent6"/>
                </a:solidFill>
              </a:endParaRP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D97775A6-7BF1-2E45-AF17-0245DF4C8B33}"/>
              </a:ext>
            </a:extLst>
          </p:cNvPr>
          <p:cNvSpPr txBox="1"/>
          <p:nvPr/>
        </p:nvSpPr>
        <p:spPr>
          <a:xfrm>
            <a:off x="9164478" y="6214854"/>
            <a:ext cx="117966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channel1</a:t>
            </a:r>
          </a:p>
        </p:txBody>
      </p:sp>
    </p:spTree>
    <p:extLst>
      <p:ext uri="{BB962C8B-B14F-4D97-AF65-F5344CB8AC3E}">
        <p14:creationId xmlns:p14="http://schemas.microsoft.com/office/powerpoint/2010/main" val="3702881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32704</TotalTime>
  <Words>81</Words>
  <Application>Microsoft Macintosh PowerPoint</Application>
  <PresentationFormat>Widescreen</PresentationFormat>
  <Paragraphs>51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16.0013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Pam Andrejko</dc:creator>
  <cp:lastModifiedBy>Pam Andrejko</cp:lastModifiedBy>
  <cp:revision>50</cp:revision>
  <cp:lastPrinted>2018-05-23T21:44:59Z</cp:lastPrinted>
  <dcterms:created xsi:type="dcterms:W3CDTF">2018-05-22T18:53:16Z</dcterms:created>
  <dcterms:modified xsi:type="dcterms:W3CDTF">2018-06-14T14:37:55Z</dcterms:modified>
</cp:coreProperties>
</file>

<file path=docProps/thumbnail.jpeg>
</file>